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5842E91-C8D8-4AB8-95FE-F87CBD98EECA}" type="datetimeFigureOut">
              <a:rPr lang="en-GB" smtClean="0"/>
              <a:t>24/11/2017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2056521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842E91-C8D8-4AB8-95FE-F87CBD98EECA}" type="datetimeFigureOut">
              <a:rPr lang="en-GB" smtClean="0"/>
              <a:t>24/11/2017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1856455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842E91-C8D8-4AB8-95FE-F87CBD98EECA}" type="datetimeFigureOut">
              <a:rPr lang="en-GB" smtClean="0"/>
              <a:t>24/11/2017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3624699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842E91-C8D8-4AB8-95FE-F87CBD98EECA}" type="datetimeFigureOut">
              <a:rPr lang="en-GB" smtClean="0"/>
              <a:t>24/11/2017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282404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42E91-C8D8-4AB8-95FE-F87CBD98EECA}" type="datetimeFigureOut">
              <a:rPr lang="en-GB" smtClean="0"/>
              <a:t>24/11/2017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2694850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5842E91-C8D8-4AB8-95FE-F87CBD98EECA}" type="datetimeFigureOut">
              <a:rPr lang="en-GB" smtClean="0"/>
              <a:t>24/11/2017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95936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5842E91-C8D8-4AB8-95FE-F87CBD98EECA}" type="datetimeFigureOut">
              <a:rPr lang="en-GB" smtClean="0"/>
              <a:t>24/11/2017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1949431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5842E91-C8D8-4AB8-95FE-F87CBD98EECA}" type="datetimeFigureOut">
              <a:rPr lang="en-GB" smtClean="0"/>
              <a:t>24/11/2017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410318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842E91-C8D8-4AB8-95FE-F87CBD98EECA}" type="datetimeFigureOut">
              <a:rPr lang="en-GB" smtClean="0"/>
              <a:t>24/11/2017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1938709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42E91-C8D8-4AB8-95FE-F87CBD98EECA}" type="datetimeFigureOut">
              <a:rPr lang="en-GB" smtClean="0"/>
              <a:t>24/11/2017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3657258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42E91-C8D8-4AB8-95FE-F87CBD98EECA}" type="datetimeFigureOut">
              <a:rPr lang="en-GB" smtClean="0"/>
              <a:t>24/11/2017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AB748-EEE3-4990-99A6-AA1F62AF064F}" type="slidenum">
              <a:rPr lang="en-GB" smtClean="0"/>
              <a:t>‹#›</a:t>
            </a:fld>
            <a:endParaRPr lang="en-GB"/>
          </a:p>
        </p:txBody>
      </p:sp>
    </p:spTree>
    <p:extLst>
      <p:ext uri="{BB962C8B-B14F-4D97-AF65-F5344CB8AC3E}">
        <p14:creationId xmlns:p14="http://schemas.microsoft.com/office/powerpoint/2010/main" val="1226507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842E91-C8D8-4AB8-95FE-F87CBD98EECA}" type="datetimeFigureOut">
              <a:rPr lang="en-GB" smtClean="0"/>
              <a:t>24/11/2017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AB748-EEE3-4990-99A6-AA1F62AF064F}" type="slidenum">
              <a:rPr lang="en-GB" smtClean="0"/>
              <a:t>‹#›</a:t>
            </a:fld>
            <a:endParaRPr lang="en-GB"/>
          </a:p>
        </p:txBody>
      </p:sp>
    </p:spTree>
    <p:extLst>
      <p:ext uri="{BB962C8B-B14F-4D97-AF65-F5344CB8AC3E}">
        <p14:creationId xmlns:p14="http://schemas.microsoft.com/office/powerpoint/2010/main" val="3971581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6.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Reciprocal Reading</a:t>
            </a:r>
            <a:endParaRPr lang="en-GB" dirty="0"/>
          </a:p>
        </p:txBody>
      </p:sp>
      <p:sp>
        <p:nvSpPr>
          <p:cNvPr id="3" name="Subtitle 2"/>
          <p:cNvSpPr>
            <a:spLocks noGrp="1"/>
          </p:cNvSpPr>
          <p:nvPr>
            <p:ph type="subTitle" idx="1"/>
          </p:nvPr>
        </p:nvSpPr>
        <p:spPr>
          <a:solidFill>
            <a:schemeClr val="bg1"/>
          </a:solidFill>
        </p:spPr>
        <p:txBody>
          <a:bodyPr>
            <a:normAutofit/>
          </a:bodyPr>
          <a:lstStyle/>
          <a:p>
            <a:r>
              <a:rPr lang="en-GB" sz="6000" dirty="0">
                <a:solidFill>
                  <a:schemeClr val="tx1"/>
                </a:solidFill>
              </a:rPr>
              <a:t>Reciprocal Reading</a:t>
            </a:r>
          </a:p>
        </p:txBody>
      </p:sp>
    </p:spTree>
    <p:extLst>
      <p:ext uri="{BB962C8B-B14F-4D97-AF65-F5344CB8AC3E}">
        <p14:creationId xmlns:p14="http://schemas.microsoft.com/office/powerpoint/2010/main" val="425263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8000" dirty="0" smtClean="0">
                <a:sym typeface="Wingdings"/>
              </a:rPr>
              <a:t>    </a:t>
            </a:r>
            <a:r>
              <a:rPr lang="en-GB" dirty="0" smtClean="0"/>
              <a:t>Step Four    </a:t>
            </a:r>
            <a:r>
              <a:rPr lang="en-GB" sz="8900" dirty="0" smtClean="0">
                <a:sym typeface="Wingdings"/>
              </a:rPr>
              <a:t></a:t>
            </a:r>
            <a:endParaRPr lang="en-GB" sz="8900" dirty="0"/>
          </a:p>
        </p:txBody>
      </p:sp>
      <p:sp>
        <p:nvSpPr>
          <p:cNvPr id="3" name="Content Placeholder 2"/>
          <p:cNvSpPr>
            <a:spLocks noGrp="1"/>
          </p:cNvSpPr>
          <p:nvPr>
            <p:ph idx="1"/>
          </p:nvPr>
        </p:nvSpPr>
        <p:spPr/>
        <p:txBody>
          <a:bodyPr>
            <a:normAutofit lnSpcReduction="10000"/>
          </a:bodyPr>
          <a:lstStyle/>
          <a:p>
            <a:r>
              <a:rPr lang="en-GB" dirty="0" smtClean="0"/>
              <a:t>Each pupil takes notes according to their task:</a:t>
            </a:r>
          </a:p>
          <a:p>
            <a:r>
              <a:rPr lang="en-GB" dirty="0" smtClean="0">
                <a:solidFill>
                  <a:srgbClr val="0070C0"/>
                </a:solidFill>
              </a:rPr>
              <a:t>Summariser</a:t>
            </a:r>
            <a:r>
              <a:rPr lang="en-GB" dirty="0" smtClean="0"/>
              <a:t> takes notes on key elements</a:t>
            </a:r>
          </a:p>
          <a:p>
            <a:r>
              <a:rPr lang="en-GB" dirty="0" smtClean="0">
                <a:solidFill>
                  <a:schemeClr val="accent2">
                    <a:lumMod val="75000"/>
                  </a:schemeClr>
                </a:solidFill>
              </a:rPr>
              <a:t>Questioner</a:t>
            </a:r>
            <a:r>
              <a:rPr lang="en-GB" dirty="0" smtClean="0"/>
              <a:t> takes note to help form probing questions</a:t>
            </a:r>
          </a:p>
          <a:p>
            <a:r>
              <a:rPr lang="en-GB" dirty="0" smtClean="0">
                <a:solidFill>
                  <a:srgbClr val="00B050"/>
                </a:solidFill>
              </a:rPr>
              <a:t>Clarifier</a:t>
            </a:r>
            <a:r>
              <a:rPr lang="en-GB" dirty="0" smtClean="0"/>
              <a:t> takes notes about things that may be confusing i.e. unusual words etc. and may consult a dictionary</a:t>
            </a:r>
          </a:p>
          <a:p>
            <a:r>
              <a:rPr lang="en-GB" dirty="0" smtClean="0">
                <a:solidFill>
                  <a:schemeClr val="accent6">
                    <a:lumMod val="75000"/>
                  </a:schemeClr>
                </a:solidFill>
              </a:rPr>
              <a:t>Predictor</a:t>
            </a:r>
            <a:r>
              <a:rPr lang="en-GB" dirty="0" smtClean="0"/>
              <a:t> takes notes about what he thinks may happen next.</a:t>
            </a:r>
          </a:p>
          <a:p>
            <a:endParaRPr lang="en-GB" dirty="0"/>
          </a:p>
        </p:txBody>
      </p:sp>
    </p:spTree>
    <p:extLst>
      <p:ext uri="{BB962C8B-B14F-4D97-AF65-F5344CB8AC3E}">
        <p14:creationId xmlns:p14="http://schemas.microsoft.com/office/powerpoint/2010/main" val="135421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Steps Five to Seven</a:t>
            </a:r>
            <a:endParaRPr lang="en-GB" dirty="0"/>
          </a:p>
        </p:txBody>
      </p:sp>
      <p:sp>
        <p:nvSpPr>
          <p:cNvPr id="3" name="Content Placeholder 2"/>
          <p:cNvSpPr>
            <a:spLocks noGrp="1"/>
          </p:cNvSpPr>
          <p:nvPr>
            <p:ph idx="1"/>
          </p:nvPr>
        </p:nvSpPr>
        <p:spPr/>
        <p:txBody>
          <a:bodyPr/>
          <a:lstStyle/>
          <a:p>
            <a:r>
              <a:rPr lang="en-GB" dirty="0" smtClean="0"/>
              <a:t>The Big Boss invites each pupil to tell the group what he/she has been writing and thinking.</a:t>
            </a:r>
            <a:endParaRPr lang="en-GB" dirty="0"/>
          </a:p>
        </p:txBody>
      </p:sp>
      <p:sp>
        <p:nvSpPr>
          <p:cNvPr id="4" name="Rounded Rectangular Callout 3"/>
          <p:cNvSpPr/>
          <p:nvPr/>
        </p:nvSpPr>
        <p:spPr>
          <a:xfrm>
            <a:off x="827584" y="3501008"/>
            <a:ext cx="2376264" cy="2160240"/>
          </a:xfrm>
          <a:prstGeom prst="wedgeRoundRectCallout">
            <a:avLst>
              <a:gd name="adj1" fmla="val -75639"/>
              <a:gd name="adj2" fmla="val 734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 think that……..</a:t>
            </a:r>
          </a:p>
          <a:p>
            <a:pPr algn="ctr"/>
            <a:r>
              <a:rPr lang="en-GB" dirty="0" smtClean="0"/>
              <a:t>It could be that he will either………</a:t>
            </a:r>
          </a:p>
          <a:p>
            <a:pPr algn="ctr"/>
            <a:r>
              <a:rPr lang="en-GB" dirty="0" smtClean="0"/>
              <a:t>Maybe we are in for a shock!</a:t>
            </a:r>
            <a:endParaRPr lang="en-GB" dirty="0"/>
          </a:p>
        </p:txBody>
      </p:sp>
      <p:sp>
        <p:nvSpPr>
          <p:cNvPr id="5" name="Rounded Rectangular Callout 4"/>
          <p:cNvSpPr/>
          <p:nvPr/>
        </p:nvSpPr>
        <p:spPr>
          <a:xfrm>
            <a:off x="2843808" y="2708920"/>
            <a:ext cx="2160240" cy="1584176"/>
          </a:xfrm>
          <a:prstGeom prst="wedgeRoundRectCallout">
            <a:avLst>
              <a:gd name="adj1" fmla="val -66369"/>
              <a:gd name="adj2" fmla="val 176290"/>
              <a:gd name="adj3" fmla="val 16667"/>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Why do you think…..?</a:t>
            </a:r>
          </a:p>
          <a:p>
            <a:pPr algn="ctr"/>
            <a:r>
              <a:rPr lang="en-GB" dirty="0" smtClean="0"/>
              <a:t>Where is he going to?</a:t>
            </a:r>
            <a:endParaRPr lang="en-GB" dirty="0"/>
          </a:p>
        </p:txBody>
      </p:sp>
      <p:sp>
        <p:nvSpPr>
          <p:cNvPr id="6" name="Rounded Rectangular Callout 5"/>
          <p:cNvSpPr/>
          <p:nvPr/>
        </p:nvSpPr>
        <p:spPr>
          <a:xfrm>
            <a:off x="4211960" y="3933056"/>
            <a:ext cx="2160240" cy="1606980"/>
          </a:xfrm>
          <a:prstGeom prst="wedgeRoundRectCallout">
            <a:avLst>
              <a:gd name="adj1" fmla="val 45134"/>
              <a:gd name="adj2" fmla="val 115411"/>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I looked up the word ____ in the dictionary.  It means ______</a:t>
            </a:r>
            <a:endParaRPr lang="en-GB" dirty="0"/>
          </a:p>
        </p:txBody>
      </p:sp>
      <p:sp>
        <p:nvSpPr>
          <p:cNvPr id="7" name="Rounded Rectangular Callout 6"/>
          <p:cNvSpPr/>
          <p:nvPr/>
        </p:nvSpPr>
        <p:spPr>
          <a:xfrm>
            <a:off x="6156176" y="2924944"/>
            <a:ext cx="2304256" cy="1656184"/>
          </a:xfrm>
          <a:prstGeom prst="wedgeRoundRectCallout">
            <a:avLst>
              <a:gd name="adj1" fmla="val 2015"/>
              <a:gd name="adj2" fmla="val 160375"/>
              <a:gd name="adj3" fmla="val 16667"/>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So far we have read that _______ happened because _________.</a:t>
            </a:r>
            <a:endParaRPr lang="en-GB" dirty="0"/>
          </a:p>
        </p:txBody>
      </p:sp>
    </p:spTree>
    <p:extLst>
      <p:ext uri="{BB962C8B-B14F-4D97-AF65-F5344CB8AC3E}">
        <p14:creationId xmlns:p14="http://schemas.microsoft.com/office/powerpoint/2010/main" val="3897517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8</a:t>
            </a:r>
            <a:endParaRPr lang="en-GB" dirty="0"/>
          </a:p>
        </p:txBody>
      </p:sp>
      <p:sp>
        <p:nvSpPr>
          <p:cNvPr id="3" name="Content Placeholder 2"/>
          <p:cNvSpPr>
            <a:spLocks noGrp="1"/>
          </p:cNvSpPr>
          <p:nvPr>
            <p:ph idx="1"/>
          </p:nvPr>
        </p:nvSpPr>
        <p:spPr/>
        <p:txBody>
          <a:bodyPr/>
          <a:lstStyle/>
          <a:p>
            <a:r>
              <a:rPr lang="en-GB" dirty="0" smtClean="0"/>
              <a:t>Steps 3 to 7 are repeated with the next section of text.</a:t>
            </a:r>
          </a:p>
          <a:p>
            <a:r>
              <a:rPr lang="en-GB" dirty="0" smtClean="0"/>
              <a:t>Steps 3 to 7 are repeated until the whole text has been read and discussed.</a:t>
            </a:r>
            <a:endParaRPr lang="en-GB" dirty="0"/>
          </a:p>
        </p:txBody>
      </p:sp>
      <p:sp>
        <p:nvSpPr>
          <p:cNvPr id="4" name="Rounded Rectangular Callout 3"/>
          <p:cNvSpPr/>
          <p:nvPr/>
        </p:nvSpPr>
        <p:spPr>
          <a:xfrm>
            <a:off x="1259632" y="4005064"/>
            <a:ext cx="2880320" cy="1656184"/>
          </a:xfrm>
          <a:prstGeom prst="wedgeRoundRectCallout">
            <a:avLst>
              <a:gd name="adj1" fmla="val -82402"/>
              <a:gd name="adj2" fmla="val 99308"/>
              <a:gd name="adj3" fmla="val 16667"/>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Now we will read the next two paragraphs.  We will read it together then on our own and take notes.</a:t>
            </a:r>
            <a:endParaRPr lang="en-GB" dirty="0"/>
          </a:p>
        </p:txBody>
      </p:sp>
      <p:sp>
        <p:nvSpPr>
          <p:cNvPr id="5" name="Rounded Rectangular Callout 4"/>
          <p:cNvSpPr/>
          <p:nvPr/>
        </p:nvSpPr>
        <p:spPr>
          <a:xfrm>
            <a:off x="4644008" y="4833156"/>
            <a:ext cx="2088232" cy="1476164"/>
          </a:xfrm>
          <a:prstGeom prst="wedgeRoundRectCallout">
            <a:avLst>
              <a:gd name="adj1" fmla="val 103897"/>
              <a:gd name="adj2" fmla="val 671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ular Callout 5"/>
          <p:cNvSpPr/>
          <p:nvPr/>
        </p:nvSpPr>
        <p:spPr>
          <a:xfrm>
            <a:off x="5364088" y="3717032"/>
            <a:ext cx="1872208" cy="1368152"/>
          </a:xfrm>
          <a:prstGeom prst="wedgeRoundRectCallout">
            <a:avLst>
              <a:gd name="adj1" fmla="val 92389"/>
              <a:gd name="adj2" fmla="val 151613"/>
              <a:gd name="adj3" fmla="val 16667"/>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ular Callout 6"/>
          <p:cNvSpPr/>
          <p:nvPr/>
        </p:nvSpPr>
        <p:spPr>
          <a:xfrm>
            <a:off x="6804248" y="3501008"/>
            <a:ext cx="1800200" cy="1152128"/>
          </a:xfrm>
          <a:prstGeom prst="wedgeRoundRectCallout">
            <a:avLst>
              <a:gd name="adj1" fmla="val 28422"/>
              <a:gd name="adj2" fmla="val 198385"/>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ular Callout 7"/>
          <p:cNvSpPr/>
          <p:nvPr/>
        </p:nvSpPr>
        <p:spPr>
          <a:xfrm>
            <a:off x="5940152" y="4221088"/>
            <a:ext cx="2016224" cy="1350150"/>
          </a:xfrm>
          <a:prstGeom prst="wedgeRoundRectCallout">
            <a:avLst>
              <a:gd name="adj1" fmla="val 58877"/>
              <a:gd name="adj2" fmla="val 112781"/>
              <a:gd name="adj3" fmla="val 16667"/>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Sure thing ‘Big Boss!’</a:t>
            </a:r>
            <a:endParaRPr lang="en-GB" dirty="0"/>
          </a:p>
        </p:txBody>
      </p:sp>
    </p:spTree>
    <p:extLst>
      <p:ext uri="{BB962C8B-B14F-4D97-AF65-F5344CB8AC3E}">
        <p14:creationId xmlns:p14="http://schemas.microsoft.com/office/powerpoint/2010/main" val="3736643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Cue Cards</a:t>
            </a:r>
            <a:endParaRPr lang="en-GB" dirty="0"/>
          </a:p>
        </p:txBody>
      </p:sp>
      <p:pic>
        <p:nvPicPr>
          <p:cNvPr id="4" name="Content Placeholder 3" descr="Reciprocal Reading misc - Microsoft Word"/>
          <p:cNvPicPr>
            <a:picLocks noGrp="1" noChangeAspect="1"/>
          </p:cNvPicPr>
          <p:nvPr>
            <p:ph idx="1"/>
          </p:nvPr>
        </p:nvPicPr>
        <p:blipFill rotWithShape="1">
          <a:blip r:embed="rId2">
            <a:extLst>
              <a:ext uri="{28A0092B-C50C-407E-A947-70E740481C1C}">
                <a14:useLocalDpi xmlns:a14="http://schemas.microsoft.com/office/drawing/2010/main" val="0"/>
              </a:ext>
            </a:extLst>
          </a:blip>
          <a:srcRect l="64815" t="33164" r="17508" b="20867"/>
          <a:stretch/>
        </p:blipFill>
        <p:spPr>
          <a:xfrm rot="839630">
            <a:off x="6537658" y="2932937"/>
            <a:ext cx="2237184" cy="3132058"/>
          </a:xfrm>
        </p:spPr>
      </p:pic>
      <p:pic>
        <p:nvPicPr>
          <p:cNvPr id="5" name="Content Placeholder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45791" t="32538" r="36364" b="20867"/>
          <a:stretch/>
        </p:blipFill>
        <p:spPr>
          <a:xfrm rot="20876748">
            <a:off x="4275971" y="2657601"/>
            <a:ext cx="2184583" cy="3070781"/>
          </a:xfrm>
          <a:prstGeom prst="rect">
            <a:avLst/>
          </a:prstGeom>
        </p:spPr>
      </p:pic>
      <p:pic>
        <p:nvPicPr>
          <p:cNvPr id="6" name="Picture 5" descr="Reciprocal Reading misc - Microsoft Word"/>
          <p:cNvPicPr>
            <a:picLocks noChangeAspect="1"/>
          </p:cNvPicPr>
          <p:nvPr/>
        </p:nvPicPr>
        <p:blipFill rotWithShape="1">
          <a:blip r:embed="rId3">
            <a:extLst>
              <a:ext uri="{28A0092B-C50C-407E-A947-70E740481C1C}">
                <a14:useLocalDpi xmlns:a14="http://schemas.microsoft.com/office/drawing/2010/main" val="0"/>
              </a:ext>
            </a:extLst>
          </a:blip>
          <a:srcRect l="29546" t="44231" r="53182" b="9894"/>
          <a:stretch/>
        </p:blipFill>
        <p:spPr>
          <a:xfrm rot="839437">
            <a:off x="2195736" y="3144982"/>
            <a:ext cx="2085319" cy="2981639"/>
          </a:xfrm>
          <a:prstGeom prst="rect">
            <a:avLst/>
          </a:prstGeom>
        </p:spPr>
      </p:pic>
      <p:pic>
        <p:nvPicPr>
          <p:cNvPr id="7" name="Picture 6" descr="Reciprocal Reading misc - Microsoft Word"/>
          <p:cNvPicPr>
            <a:picLocks noChangeAspect="1"/>
          </p:cNvPicPr>
          <p:nvPr/>
        </p:nvPicPr>
        <p:blipFill rotWithShape="1">
          <a:blip r:embed="rId3">
            <a:extLst>
              <a:ext uri="{28A0092B-C50C-407E-A947-70E740481C1C}">
                <a14:useLocalDpi xmlns:a14="http://schemas.microsoft.com/office/drawing/2010/main" val="0"/>
              </a:ext>
            </a:extLst>
          </a:blip>
          <a:srcRect l="10757" t="44231" r="71970" b="9612"/>
          <a:stretch/>
        </p:blipFill>
        <p:spPr>
          <a:xfrm rot="20782414">
            <a:off x="376753" y="3256414"/>
            <a:ext cx="2003757" cy="2882595"/>
          </a:xfrm>
          <a:prstGeom prst="rect">
            <a:avLst/>
          </a:prstGeom>
        </p:spPr>
      </p:pic>
      <p:pic>
        <p:nvPicPr>
          <p:cNvPr id="8" name="Picture 7" descr="Reciprocal Reading misc - Microsoft Word"/>
          <p:cNvPicPr>
            <a:picLocks noChangeAspect="1"/>
          </p:cNvPicPr>
          <p:nvPr/>
        </p:nvPicPr>
        <p:blipFill rotWithShape="1">
          <a:blip r:embed="rId4">
            <a:extLst>
              <a:ext uri="{28A0092B-C50C-407E-A947-70E740481C1C}">
                <a14:useLocalDpi xmlns:a14="http://schemas.microsoft.com/office/drawing/2010/main" val="0"/>
              </a:ext>
            </a:extLst>
          </a:blip>
          <a:srcRect l="51818" t="23967" r="30606" b="30158"/>
          <a:stretch/>
        </p:blipFill>
        <p:spPr>
          <a:xfrm rot="20104044">
            <a:off x="1064988" y="619633"/>
            <a:ext cx="1975094" cy="2775345"/>
          </a:xfrm>
          <a:prstGeom prst="rect">
            <a:avLst/>
          </a:prstGeom>
        </p:spPr>
      </p:pic>
    </p:spTree>
    <p:extLst>
      <p:ext uri="{BB962C8B-B14F-4D97-AF65-F5344CB8AC3E}">
        <p14:creationId xmlns:p14="http://schemas.microsoft.com/office/powerpoint/2010/main" val="1804038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91064" cy="1143000"/>
          </a:xfrm>
        </p:spPr>
        <p:txBody>
          <a:bodyPr>
            <a:normAutofit fontScale="90000"/>
          </a:bodyPr>
          <a:lstStyle/>
          <a:p>
            <a:r>
              <a:rPr lang="en-GB" dirty="0" smtClean="0"/>
              <a:t>What is Reciprocal Reading?</a:t>
            </a:r>
            <a:endParaRPr lang="en-GB" dirty="0"/>
          </a:p>
        </p:txBody>
      </p:sp>
      <p:sp>
        <p:nvSpPr>
          <p:cNvPr id="3" name="Content Placeholder 2"/>
          <p:cNvSpPr>
            <a:spLocks noGrp="1"/>
          </p:cNvSpPr>
          <p:nvPr>
            <p:ph idx="1"/>
          </p:nvPr>
        </p:nvSpPr>
        <p:spPr>
          <a:xfrm>
            <a:off x="457200" y="1600200"/>
            <a:ext cx="4258816" cy="4525963"/>
          </a:xfrm>
        </p:spPr>
        <p:txBody>
          <a:bodyPr>
            <a:normAutofit fontScale="62500" lnSpcReduction="20000"/>
          </a:bodyPr>
          <a:lstStyle/>
          <a:p>
            <a:pPr marL="0" indent="0">
              <a:buNone/>
            </a:pPr>
            <a:r>
              <a:rPr lang="en-GB" dirty="0"/>
              <a:t>Reciprocal teaching refers to </a:t>
            </a:r>
            <a:r>
              <a:rPr lang="en-GB" dirty="0" smtClean="0"/>
              <a:t>an </a:t>
            </a:r>
            <a:r>
              <a:rPr lang="en-GB" dirty="0"/>
              <a:t>activity in which students become the teacher in small group reading sessions. </a:t>
            </a:r>
            <a:endParaRPr lang="en-GB" dirty="0" smtClean="0"/>
          </a:p>
          <a:p>
            <a:endParaRPr lang="en-GB" dirty="0" smtClean="0"/>
          </a:p>
          <a:p>
            <a:pPr marL="0" indent="0">
              <a:buNone/>
            </a:pPr>
            <a:r>
              <a:rPr lang="en-GB" dirty="0" smtClean="0"/>
              <a:t>Teachers </a:t>
            </a:r>
            <a:r>
              <a:rPr lang="en-GB" dirty="0"/>
              <a:t>model, then help students learn to guide group discussions using four strategies: </a:t>
            </a:r>
            <a:endParaRPr lang="en-GB" dirty="0" smtClean="0"/>
          </a:p>
          <a:p>
            <a:r>
              <a:rPr lang="en-GB" dirty="0" smtClean="0">
                <a:solidFill>
                  <a:srgbClr val="0070C0"/>
                </a:solidFill>
              </a:rPr>
              <a:t>summarising</a:t>
            </a:r>
          </a:p>
          <a:p>
            <a:r>
              <a:rPr lang="en-GB" dirty="0" smtClean="0">
                <a:solidFill>
                  <a:srgbClr val="FF0000"/>
                </a:solidFill>
              </a:rPr>
              <a:t>questioning </a:t>
            </a:r>
          </a:p>
          <a:p>
            <a:r>
              <a:rPr lang="en-GB" dirty="0" smtClean="0">
                <a:solidFill>
                  <a:srgbClr val="00B050"/>
                </a:solidFill>
              </a:rPr>
              <a:t>Clarifying</a:t>
            </a:r>
          </a:p>
          <a:p>
            <a:r>
              <a:rPr lang="en-GB" smtClean="0">
                <a:solidFill>
                  <a:schemeClr val="accent6">
                    <a:lumMod val="75000"/>
                  </a:schemeClr>
                </a:solidFill>
              </a:rPr>
              <a:t>predicting</a:t>
            </a:r>
            <a:r>
              <a:rPr lang="en-GB" smtClean="0"/>
              <a:t> </a:t>
            </a:r>
            <a:endParaRPr lang="en-GB" dirty="0" smtClean="0"/>
          </a:p>
          <a:p>
            <a:pPr marL="0" indent="0">
              <a:buNone/>
            </a:pPr>
            <a:endParaRPr lang="en-GB" dirty="0" smtClean="0"/>
          </a:p>
          <a:p>
            <a:pPr marL="0" indent="0">
              <a:buNone/>
            </a:pPr>
            <a:r>
              <a:rPr lang="en-GB" dirty="0" smtClean="0"/>
              <a:t>Once </a:t>
            </a:r>
            <a:r>
              <a:rPr lang="en-GB" dirty="0"/>
              <a:t>students have learned the strategies, they take turns assuming the role of teacher in leading a dialogue about what has been read.</a:t>
            </a:r>
          </a:p>
          <a:p>
            <a:endParaRPr lang="en-GB" dirty="0"/>
          </a:p>
        </p:txBody>
      </p:sp>
      <p:pic>
        <p:nvPicPr>
          <p:cNvPr id="4" name="Picture 3" descr="reciprocal reading pics - Microsoft Word"/>
          <p:cNvPicPr>
            <a:picLocks noChangeAspect="1"/>
          </p:cNvPicPr>
          <p:nvPr/>
        </p:nvPicPr>
        <p:blipFill rotWithShape="1">
          <a:blip r:embed="rId2">
            <a:extLst>
              <a:ext uri="{28A0092B-C50C-407E-A947-70E740481C1C}">
                <a14:useLocalDpi xmlns:a14="http://schemas.microsoft.com/office/drawing/2010/main" val="0"/>
              </a:ext>
            </a:extLst>
          </a:blip>
          <a:srcRect l="26061" t="30158" r="29242" b="13272"/>
          <a:stretch/>
        </p:blipFill>
        <p:spPr>
          <a:xfrm>
            <a:off x="4860033" y="1196753"/>
            <a:ext cx="3528392" cy="2404090"/>
          </a:xfrm>
          <a:prstGeom prst="rect">
            <a:avLst/>
          </a:prstGeom>
        </p:spPr>
      </p:pic>
      <p:pic>
        <p:nvPicPr>
          <p:cNvPr id="5" name="Picture 4" descr="reciprocal reading pics - Microsoft Word"/>
          <p:cNvPicPr>
            <a:picLocks noChangeAspect="1"/>
          </p:cNvPicPr>
          <p:nvPr/>
        </p:nvPicPr>
        <p:blipFill rotWithShape="1">
          <a:blip r:embed="rId3">
            <a:extLst>
              <a:ext uri="{28A0092B-C50C-407E-A947-70E740481C1C}">
                <a14:useLocalDpi xmlns:a14="http://schemas.microsoft.com/office/drawing/2010/main" val="0"/>
              </a:ext>
            </a:extLst>
          </a:blip>
          <a:srcRect l="25606" t="31566" r="29545" b="11583"/>
          <a:stretch/>
        </p:blipFill>
        <p:spPr>
          <a:xfrm>
            <a:off x="4860033" y="3717033"/>
            <a:ext cx="3482051" cy="2376264"/>
          </a:xfrm>
          <a:prstGeom prst="rect">
            <a:avLst/>
          </a:prstGeom>
        </p:spPr>
      </p:pic>
    </p:spTree>
    <p:extLst>
      <p:ext uri="{BB962C8B-B14F-4D97-AF65-F5344CB8AC3E}">
        <p14:creationId xmlns:p14="http://schemas.microsoft.com/office/powerpoint/2010/main" val="3244823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use Reciprocal Reading?</a:t>
            </a:r>
            <a:endParaRPr lang="en-GB" dirty="0"/>
          </a:p>
        </p:txBody>
      </p:sp>
      <p:sp>
        <p:nvSpPr>
          <p:cNvPr id="3" name="Content Placeholder 2"/>
          <p:cNvSpPr>
            <a:spLocks noGrp="1"/>
          </p:cNvSpPr>
          <p:nvPr>
            <p:ph idx="1"/>
          </p:nvPr>
        </p:nvSpPr>
        <p:spPr>
          <a:xfrm>
            <a:off x="457200" y="1600200"/>
            <a:ext cx="6059016" cy="4525963"/>
          </a:xfrm>
        </p:spPr>
        <p:txBody>
          <a:bodyPr>
            <a:normAutofit fontScale="92500" lnSpcReduction="10000"/>
          </a:bodyPr>
          <a:lstStyle/>
          <a:p>
            <a:r>
              <a:rPr lang="en-GB" dirty="0" smtClean="0"/>
              <a:t> It encourages students to think about their own thought process during reading.</a:t>
            </a:r>
          </a:p>
          <a:p>
            <a:r>
              <a:rPr lang="en-GB" dirty="0" smtClean="0"/>
              <a:t> It helps students to learn to be actively involved and monitor their comprehension as they read.</a:t>
            </a:r>
          </a:p>
          <a:p>
            <a:r>
              <a:rPr lang="en-GB" dirty="0" smtClean="0"/>
              <a:t> It teaches students to ask questions during reading and helps to make the text more comprehensible.</a:t>
            </a:r>
          </a:p>
          <a:p>
            <a:endParaRPr lang="en-GB" dirty="0"/>
          </a:p>
        </p:txBody>
      </p:sp>
      <p:pic>
        <p:nvPicPr>
          <p:cNvPr id="4" name="Picture 3" descr="http://3.bp.blogspot.com/-d3GcK2iYl0Y/T9Gou4vlPsI/AAAAAAAAApk/dWkxkw5uHPY/s1600/bigstock-Confused-Man-And-Question-Mark-529848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005064"/>
            <a:ext cx="2324100" cy="2324100"/>
          </a:xfrm>
          <a:prstGeom prst="rect">
            <a:avLst/>
          </a:prstGeom>
          <a:noFill/>
          <a:ln>
            <a:noFill/>
          </a:ln>
        </p:spPr>
      </p:pic>
    </p:spTree>
    <p:extLst>
      <p:ext uri="{BB962C8B-B14F-4D97-AF65-F5344CB8AC3E}">
        <p14:creationId xmlns:p14="http://schemas.microsoft.com/office/powerpoint/2010/main" val="3100286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Before we start….</a:t>
            </a:r>
            <a:endParaRPr lang="en-GB" dirty="0"/>
          </a:p>
        </p:txBody>
      </p:sp>
      <p:sp>
        <p:nvSpPr>
          <p:cNvPr id="3" name="Content Placeholder 2"/>
          <p:cNvSpPr>
            <a:spLocks noGrp="1"/>
          </p:cNvSpPr>
          <p:nvPr>
            <p:ph idx="1"/>
          </p:nvPr>
        </p:nvSpPr>
        <p:spPr/>
        <p:txBody>
          <a:bodyPr>
            <a:normAutofit lnSpcReduction="10000"/>
          </a:bodyPr>
          <a:lstStyle/>
          <a:p>
            <a:r>
              <a:rPr lang="en-GB" dirty="0"/>
              <a:t>Before Reciprocal Teaching can be used successfully by your students, they need to have been taught and had time to practice the four strategies that are used in reciprocal </a:t>
            </a:r>
            <a:r>
              <a:rPr lang="en-GB" dirty="0" smtClean="0"/>
              <a:t>teaching: </a:t>
            </a:r>
          </a:p>
          <a:p>
            <a:r>
              <a:rPr lang="en-GB" dirty="0" smtClean="0">
                <a:solidFill>
                  <a:srgbClr val="0070C0"/>
                </a:solidFill>
              </a:rPr>
              <a:t>Summarising</a:t>
            </a:r>
          </a:p>
          <a:p>
            <a:r>
              <a:rPr lang="en-GB" dirty="0" smtClean="0">
                <a:solidFill>
                  <a:srgbClr val="FF0000"/>
                </a:solidFill>
              </a:rPr>
              <a:t>Questioning</a:t>
            </a:r>
          </a:p>
          <a:p>
            <a:r>
              <a:rPr lang="en-GB" dirty="0" smtClean="0">
                <a:solidFill>
                  <a:schemeClr val="accent6">
                    <a:lumMod val="75000"/>
                  </a:schemeClr>
                </a:solidFill>
              </a:rPr>
              <a:t>Predicting</a:t>
            </a:r>
          </a:p>
          <a:p>
            <a:r>
              <a:rPr lang="en-GB" dirty="0" smtClean="0">
                <a:solidFill>
                  <a:srgbClr val="00B050"/>
                </a:solidFill>
              </a:rPr>
              <a:t>clarifying</a:t>
            </a:r>
            <a:endParaRPr lang="en-GB" dirty="0">
              <a:solidFill>
                <a:srgbClr val="00B050"/>
              </a:solidFill>
            </a:endParaRPr>
          </a:p>
          <a:p>
            <a:endParaRPr lang="en-GB" dirty="0"/>
          </a:p>
        </p:txBody>
      </p:sp>
    </p:spTree>
    <p:extLst>
      <p:ext uri="{BB962C8B-B14F-4D97-AF65-F5344CB8AC3E}">
        <p14:creationId xmlns:p14="http://schemas.microsoft.com/office/powerpoint/2010/main" val="3450176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Before we start (Cont.)</a:t>
            </a:r>
            <a:endParaRPr lang="en-GB" dirty="0"/>
          </a:p>
        </p:txBody>
      </p:sp>
      <p:sp>
        <p:nvSpPr>
          <p:cNvPr id="3" name="Content Placeholder 2"/>
          <p:cNvSpPr>
            <a:spLocks noGrp="1"/>
          </p:cNvSpPr>
          <p:nvPr>
            <p:ph idx="1"/>
          </p:nvPr>
        </p:nvSpPr>
        <p:spPr/>
        <p:txBody>
          <a:bodyPr/>
          <a:lstStyle/>
          <a:p>
            <a:r>
              <a:rPr lang="en-GB" dirty="0" smtClean="0"/>
              <a:t>During the introductory sessions, the pupils should be given the Task Cue Cards.</a:t>
            </a:r>
          </a:p>
          <a:p>
            <a:r>
              <a:rPr lang="en-GB" dirty="0" smtClean="0"/>
              <a:t>Take the pupils through the text, paragraph at a time, modelling the tasks on the Task Cue Cards.</a:t>
            </a:r>
            <a:endParaRPr lang="en-GB" dirty="0"/>
          </a:p>
        </p:txBody>
      </p:sp>
      <p:pic>
        <p:nvPicPr>
          <p:cNvPr id="4" name="Content Placeholder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64815" t="33164" r="17508" b="20867"/>
          <a:stretch/>
        </p:blipFill>
        <p:spPr>
          <a:xfrm rot="839630">
            <a:off x="6818680" y="3903300"/>
            <a:ext cx="1860171" cy="2604240"/>
          </a:xfrm>
          <a:prstGeom prst="rect">
            <a:avLst/>
          </a:prstGeom>
        </p:spPr>
      </p:pic>
      <p:pic>
        <p:nvPicPr>
          <p:cNvPr id="5" name="Content Placeholder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45791" t="32538" r="36364" b="20867"/>
          <a:stretch/>
        </p:blipFill>
        <p:spPr>
          <a:xfrm rot="20876748">
            <a:off x="5028416" y="4047172"/>
            <a:ext cx="1770819" cy="2489170"/>
          </a:xfrm>
          <a:prstGeom prst="rect">
            <a:avLst/>
          </a:prstGeom>
        </p:spPr>
      </p:pic>
      <p:pic>
        <p:nvPicPr>
          <p:cNvPr id="6" name="Picture 5" descr="Reciprocal Reading misc - Microsoft Word"/>
          <p:cNvPicPr>
            <a:picLocks noChangeAspect="1"/>
          </p:cNvPicPr>
          <p:nvPr/>
        </p:nvPicPr>
        <p:blipFill rotWithShape="1">
          <a:blip r:embed="rId3">
            <a:extLst>
              <a:ext uri="{28A0092B-C50C-407E-A947-70E740481C1C}">
                <a14:useLocalDpi xmlns:a14="http://schemas.microsoft.com/office/drawing/2010/main" val="0"/>
              </a:ext>
            </a:extLst>
          </a:blip>
          <a:srcRect l="29546" t="44231" r="53182" b="9894"/>
          <a:stretch/>
        </p:blipFill>
        <p:spPr>
          <a:xfrm rot="839437">
            <a:off x="3386718" y="4138547"/>
            <a:ext cx="1613079" cy="2306420"/>
          </a:xfrm>
          <a:prstGeom prst="rect">
            <a:avLst/>
          </a:prstGeom>
        </p:spPr>
      </p:pic>
      <p:pic>
        <p:nvPicPr>
          <p:cNvPr id="7" name="Picture 6" descr="Reciprocal Reading misc - Microsoft Word"/>
          <p:cNvPicPr>
            <a:picLocks noChangeAspect="1"/>
          </p:cNvPicPr>
          <p:nvPr/>
        </p:nvPicPr>
        <p:blipFill rotWithShape="1">
          <a:blip r:embed="rId3">
            <a:extLst>
              <a:ext uri="{28A0092B-C50C-407E-A947-70E740481C1C}">
                <a14:useLocalDpi xmlns:a14="http://schemas.microsoft.com/office/drawing/2010/main" val="0"/>
              </a:ext>
            </a:extLst>
          </a:blip>
          <a:srcRect l="10757" t="44231" r="71970" b="9612"/>
          <a:stretch/>
        </p:blipFill>
        <p:spPr>
          <a:xfrm rot="20782414">
            <a:off x="2003465" y="4284779"/>
            <a:ext cx="1543108" cy="2219908"/>
          </a:xfrm>
          <a:prstGeom prst="rect">
            <a:avLst/>
          </a:prstGeom>
        </p:spPr>
      </p:pic>
      <p:pic>
        <p:nvPicPr>
          <p:cNvPr id="8" name="Picture 7" descr="Reciprocal Reading misc - Microsoft Word"/>
          <p:cNvPicPr>
            <a:picLocks noChangeAspect="1"/>
          </p:cNvPicPr>
          <p:nvPr/>
        </p:nvPicPr>
        <p:blipFill rotWithShape="1">
          <a:blip r:embed="rId4">
            <a:extLst>
              <a:ext uri="{28A0092B-C50C-407E-A947-70E740481C1C}">
                <a14:useLocalDpi xmlns:a14="http://schemas.microsoft.com/office/drawing/2010/main" val="0"/>
              </a:ext>
            </a:extLst>
          </a:blip>
          <a:srcRect l="51818" t="23967" r="30606" b="30158"/>
          <a:stretch/>
        </p:blipFill>
        <p:spPr>
          <a:xfrm rot="1091558">
            <a:off x="303075" y="4196192"/>
            <a:ext cx="1559332" cy="2191128"/>
          </a:xfrm>
          <a:prstGeom prst="rect">
            <a:avLst/>
          </a:prstGeom>
        </p:spPr>
      </p:pic>
    </p:spTree>
    <p:extLst>
      <p:ext uri="{BB962C8B-B14F-4D97-AF65-F5344CB8AC3E}">
        <p14:creationId xmlns:p14="http://schemas.microsoft.com/office/powerpoint/2010/main" val="368816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82752" cy="3658418"/>
          </a:xfrm>
        </p:spPr>
        <p:txBody>
          <a:bodyPr>
            <a:normAutofit/>
          </a:bodyPr>
          <a:lstStyle/>
          <a:p>
            <a:r>
              <a:rPr lang="en-GB" dirty="0" smtClean="0"/>
              <a:t>How to run Reciprocal Reading</a:t>
            </a:r>
            <a:endParaRPr lang="en-GB" dirty="0"/>
          </a:p>
        </p:txBody>
      </p:sp>
      <p:pic>
        <p:nvPicPr>
          <p:cNvPr id="5" name="Content Placeholder 4" descr="Reciprocal Reading misc - Microsoft Word"/>
          <p:cNvPicPr>
            <a:picLocks noGrp="1" noChangeAspect="1"/>
          </p:cNvPicPr>
          <p:nvPr>
            <p:ph idx="1"/>
          </p:nvPr>
        </p:nvPicPr>
        <p:blipFill rotWithShape="1">
          <a:blip r:embed="rId2">
            <a:extLst>
              <a:ext uri="{28A0092B-C50C-407E-A947-70E740481C1C}">
                <a14:useLocalDpi xmlns:a14="http://schemas.microsoft.com/office/drawing/2010/main" val="0"/>
              </a:ext>
            </a:extLst>
          </a:blip>
          <a:srcRect l="16330" t="24720" r="58754" b="8046"/>
          <a:stretch/>
        </p:blipFill>
        <p:spPr>
          <a:xfrm>
            <a:off x="4355976" y="188639"/>
            <a:ext cx="4355085" cy="6326639"/>
          </a:xfrm>
        </p:spPr>
      </p:pic>
    </p:spTree>
    <p:extLst>
      <p:ext uri="{BB962C8B-B14F-4D97-AF65-F5344CB8AC3E}">
        <p14:creationId xmlns:p14="http://schemas.microsoft.com/office/powerpoint/2010/main" val="4168843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One</a:t>
            </a:r>
            <a:endParaRPr lang="en-GB" dirty="0"/>
          </a:p>
        </p:txBody>
      </p:sp>
      <p:sp>
        <p:nvSpPr>
          <p:cNvPr id="3" name="Content Placeholder 2"/>
          <p:cNvSpPr>
            <a:spLocks noGrp="1"/>
          </p:cNvSpPr>
          <p:nvPr>
            <p:ph idx="1"/>
          </p:nvPr>
        </p:nvSpPr>
        <p:spPr>
          <a:xfrm>
            <a:off x="457200" y="1600200"/>
            <a:ext cx="5626968" cy="4525963"/>
          </a:xfrm>
        </p:spPr>
        <p:txBody>
          <a:bodyPr>
            <a:normAutofit lnSpcReduction="10000"/>
          </a:bodyPr>
          <a:lstStyle/>
          <a:p>
            <a:r>
              <a:rPr lang="en-GB" dirty="0" smtClean="0"/>
              <a:t>Put pupils into mixed ability groups of four or five.</a:t>
            </a:r>
          </a:p>
          <a:p>
            <a:r>
              <a:rPr lang="en-GB" dirty="0" smtClean="0"/>
              <a:t>If in groups of four, it is good to give someone the job of Big Boss as well as another task OR if it is a group that needs a lot of support, the teacher or assistant could be the Big Boss.</a:t>
            </a:r>
            <a:endParaRPr lang="en-GB" dirty="0"/>
          </a:p>
        </p:txBody>
      </p:sp>
      <p:pic>
        <p:nvPicPr>
          <p:cNvPr id="4" name="Picture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51818" t="23967" r="30606" b="30158"/>
          <a:stretch/>
        </p:blipFill>
        <p:spPr>
          <a:xfrm rot="926341">
            <a:off x="5876432" y="2291532"/>
            <a:ext cx="2795196" cy="3927728"/>
          </a:xfrm>
          <a:prstGeom prst="rect">
            <a:avLst/>
          </a:prstGeom>
        </p:spPr>
      </p:pic>
    </p:spTree>
    <p:extLst>
      <p:ext uri="{BB962C8B-B14F-4D97-AF65-F5344CB8AC3E}">
        <p14:creationId xmlns:p14="http://schemas.microsoft.com/office/powerpoint/2010/main" val="183789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Two</a:t>
            </a:r>
            <a:endParaRPr lang="en-GB" dirty="0"/>
          </a:p>
        </p:txBody>
      </p:sp>
      <p:sp>
        <p:nvSpPr>
          <p:cNvPr id="3" name="Content Placeholder 2"/>
          <p:cNvSpPr>
            <a:spLocks noGrp="1"/>
          </p:cNvSpPr>
          <p:nvPr>
            <p:ph idx="1"/>
          </p:nvPr>
        </p:nvSpPr>
        <p:spPr>
          <a:xfrm>
            <a:off x="457200" y="1600200"/>
            <a:ext cx="7772260" cy="4525963"/>
          </a:xfrm>
        </p:spPr>
        <p:txBody>
          <a:bodyPr/>
          <a:lstStyle/>
          <a:p>
            <a:r>
              <a:rPr lang="en-GB" dirty="0" smtClean="0"/>
              <a:t>Assign each child a Task Cue Card.</a:t>
            </a:r>
          </a:p>
          <a:p>
            <a:r>
              <a:rPr lang="en-GB" dirty="0" smtClean="0"/>
              <a:t>You can either let pupils keep this card for the entire lesson or rotate through the tasks after each section of text is read. </a:t>
            </a:r>
          </a:p>
          <a:p>
            <a:r>
              <a:rPr lang="en-GB" dirty="0" smtClean="0"/>
              <a:t>If they keep with the one card for the whole session, make sure that they use a different card for the next lesson.</a:t>
            </a:r>
            <a:endParaRPr lang="en-GB" dirty="0"/>
          </a:p>
        </p:txBody>
      </p:sp>
      <p:pic>
        <p:nvPicPr>
          <p:cNvPr id="4" name="Picture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10757" t="44231" r="71970" b="9612"/>
          <a:stretch/>
        </p:blipFill>
        <p:spPr>
          <a:xfrm rot="20782414">
            <a:off x="6288435" y="150864"/>
            <a:ext cx="1314580" cy="1891148"/>
          </a:xfrm>
          <a:prstGeom prst="rect">
            <a:avLst/>
          </a:prstGeom>
        </p:spPr>
      </p:pic>
      <p:pic>
        <p:nvPicPr>
          <p:cNvPr id="5" name="Picture 4"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29546" t="44231" r="53182" b="9894"/>
          <a:stretch/>
        </p:blipFill>
        <p:spPr>
          <a:xfrm rot="839437">
            <a:off x="7534529" y="327173"/>
            <a:ext cx="1389863" cy="1987260"/>
          </a:xfrm>
          <a:prstGeom prst="rect">
            <a:avLst/>
          </a:prstGeom>
        </p:spPr>
      </p:pic>
      <p:pic>
        <p:nvPicPr>
          <p:cNvPr id="6" name="Content Placeholder 3" descr="Reciprocal Reading misc - Microsoft Word"/>
          <p:cNvPicPr>
            <a:picLocks noChangeAspect="1"/>
          </p:cNvPicPr>
          <p:nvPr/>
        </p:nvPicPr>
        <p:blipFill rotWithShape="1">
          <a:blip r:embed="rId3">
            <a:extLst>
              <a:ext uri="{28A0092B-C50C-407E-A947-70E740481C1C}">
                <a14:useLocalDpi xmlns:a14="http://schemas.microsoft.com/office/drawing/2010/main" val="0"/>
              </a:ext>
            </a:extLst>
          </a:blip>
          <a:srcRect l="45791" t="32538" r="36364" b="20867"/>
          <a:stretch/>
        </p:blipFill>
        <p:spPr>
          <a:xfrm rot="1389241">
            <a:off x="7292067" y="4563139"/>
            <a:ext cx="1467045" cy="2062167"/>
          </a:xfrm>
          <a:prstGeom prst="rect">
            <a:avLst/>
          </a:prstGeom>
        </p:spPr>
      </p:pic>
    </p:spTree>
    <p:extLst>
      <p:ext uri="{BB962C8B-B14F-4D97-AF65-F5344CB8AC3E}">
        <p14:creationId xmlns:p14="http://schemas.microsoft.com/office/powerpoint/2010/main" val="507278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Three</a:t>
            </a:r>
            <a:endParaRPr lang="en-GB" dirty="0"/>
          </a:p>
        </p:txBody>
      </p:sp>
      <p:sp>
        <p:nvSpPr>
          <p:cNvPr id="3" name="Content Placeholder 2"/>
          <p:cNvSpPr>
            <a:spLocks noGrp="1"/>
          </p:cNvSpPr>
          <p:nvPr>
            <p:ph idx="1"/>
          </p:nvPr>
        </p:nvSpPr>
        <p:spPr>
          <a:xfrm>
            <a:off x="457200" y="1600200"/>
            <a:ext cx="6851104" cy="4525963"/>
          </a:xfrm>
        </p:spPr>
        <p:txBody>
          <a:bodyPr>
            <a:normAutofit fontScale="92500" lnSpcReduction="10000"/>
          </a:bodyPr>
          <a:lstStyle/>
          <a:p>
            <a:r>
              <a:rPr lang="en-GB" dirty="0" smtClean="0"/>
              <a:t>The Big Boss, tells the group how much they are going to read during the first section.  This would normally be one or two paragraphs of the text depending on the length.</a:t>
            </a:r>
          </a:p>
          <a:p>
            <a:r>
              <a:rPr lang="en-GB" dirty="0" smtClean="0"/>
              <a:t>This could be read together or individually.</a:t>
            </a:r>
          </a:p>
          <a:p>
            <a:r>
              <a:rPr lang="en-GB" dirty="0" smtClean="0"/>
              <a:t>Depending on the competency of the pupils, it could be read together (choral style) then silently for note taking.</a:t>
            </a:r>
            <a:endParaRPr lang="en-GB" dirty="0"/>
          </a:p>
        </p:txBody>
      </p:sp>
      <p:pic>
        <p:nvPicPr>
          <p:cNvPr id="4" name="Picture 3" descr="Reciprocal Reading misc - Microsoft Word"/>
          <p:cNvPicPr>
            <a:picLocks noChangeAspect="1"/>
          </p:cNvPicPr>
          <p:nvPr/>
        </p:nvPicPr>
        <p:blipFill rotWithShape="1">
          <a:blip r:embed="rId2">
            <a:extLst>
              <a:ext uri="{28A0092B-C50C-407E-A947-70E740481C1C}">
                <a14:useLocalDpi xmlns:a14="http://schemas.microsoft.com/office/drawing/2010/main" val="0"/>
              </a:ext>
            </a:extLst>
          </a:blip>
          <a:srcRect l="51818" t="23967" r="30606" b="30158"/>
          <a:stretch/>
        </p:blipFill>
        <p:spPr>
          <a:xfrm rot="1091558">
            <a:off x="7107324" y="2537537"/>
            <a:ext cx="1559332" cy="2191128"/>
          </a:xfrm>
          <a:prstGeom prst="rect">
            <a:avLst/>
          </a:prstGeom>
        </p:spPr>
      </p:pic>
    </p:spTree>
    <p:extLst>
      <p:ext uri="{BB962C8B-B14F-4D97-AF65-F5344CB8AC3E}">
        <p14:creationId xmlns:p14="http://schemas.microsoft.com/office/powerpoint/2010/main" val="5005309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595</Words>
  <Application>Microsoft Office PowerPoint</Application>
  <PresentationFormat>On-screen Show (4:3)</PresentationFormat>
  <Paragraphs>58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Reciprocal Reading</vt:lpstr>
      <vt:lpstr>What is Reciprocal Reading?</vt:lpstr>
      <vt:lpstr>Why use Reciprocal Reading?</vt:lpstr>
      <vt:lpstr>Before we start….</vt:lpstr>
      <vt:lpstr>Before we start (Cont.)</vt:lpstr>
      <vt:lpstr>How to run Reciprocal Reading</vt:lpstr>
      <vt:lpstr>Step One</vt:lpstr>
      <vt:lpstr>Step Two</vt:lpstr>
      <vt:lpstr>Step Three</vt:lpstr>
      <vt:lpstr>    Step Four    </vt:lpstr>
      <vt:lpstr>Steps Five to Seven</vt:lpstr>
      <vt:lpstr>Step 8</vt:lpstr>
      <vt:lpstr>Task Cue Cards</vt:lpstr>
    </vt:vector>
  </TitlesOfParts>
  <Company>Highland Council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Reciprocal Reading</dc:title>
  <dc:creator>WilsonJ10</dc:creator>
  <cp:lastModifiedBy>Mary Van Rossen</cp:lastModifiedBy>
  <cp:revision>22</cp:revision>
  <dcterms:created xsi:type="dcterms:W3CDTF">2017-05-24T17:45:39Z</dcterms:created>
  <dcterms:modified xsi:type="dcterms:W3CDTF">2017-11-23T22:21:40Z</dcterms:modified>
</cp:coreProperties>
</file>